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2" r:id="rId3"/>
    <p:sldId id="275" r:id="rId4"/>
    <p:sldId id="278" r:id="rId5"/>
    <p:sldId id="277" r:id="rId6"/>
    <p:sldId id="276" r:id="rId7"/>
    <p:sldId id="281" r:id="rId8"/>
    <p:sldId id="280" r:id="rId9"/>
    <p:sldId id="283" r:id="rId10"/>
    <p:sldId id="284" r:id="rId11"/>
    <p:sldId id="285" r:id="rId12"/>
    <p:sldId id="288" r:id="rId13"/>
    <p:sldId id="287" r:id="rId14"/>
    <p:sldId id="292" r:id="rId15"/>
    <p:sldId id="286" r:id="rId16"/>
    <p:sldId id="257" r:id="rId17"/>
    <p:sldId id="258" r:id="rId18"/>
    <p:sldId id="269" r:id="rId19"/>
    <p:sldId id="270" r:id="rId20"/>
    <p:sldId id="260" r:id="rId21"/>
    <p:sldId id="259" r:id="rId22"/>
    <p:sldId id="261" r:id="rId23"/>
    <p:sldId id="265" r:id="rId24"/>
    <p:sldId id="262" r:id="rId25"/>
    <p:sldId id="273" r:id="rId26"/>
    <p:sldId id="271" r:id="rId27"/>
    <p:sldId id="267" r:id="rId28"/>
    <p:sldId id="272" r:id="rId29"/>
    <p:sldId id="263" r:id="rId30"/>
    <p:sldId id="274" r:id="rId31"/>
    <p:sldId id="268" r:id="rId32"/>
    <p:sldId id="290" r:id="rId33"/>
    <p:sldId id="291" r:id="rId34"/>
    <p:sldId id="289" r:id="rId35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B7E"/>
    <a:srgbClr val="18368C"/>
    <a:srgbClr val="06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3793" autoAdjust="0"/>
  </p:normalViewPr>
  <p:slideViewPr>
    <p:cSldViewPr>
      <p:cViewPr>
        <p:scale>
          <a:sx n="90" d="100"/>
          <a:sy n="90" d="100"/>
        </p:scale>
        <p:origin x="-636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7423B-5BEA-4910-8440-973AB407EC6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CAF71-1024-45D0-8B5D-6B8579622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1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87F7A-704B-4CE8-B650-898AF4A89851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703C9-E948-4A17-AE82-A036897B6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4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03C9-E948-4A17-AE82-A036897B6D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1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03C9-E948-4A17-AE82-A036897B6D5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03C9-E948-4A17-AE82-A036897B6D59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03C9-E948-4A17-AE82-A036897B6D59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56623191" TargetMode="External"/><Relationship Id="rId2" Type="http://schemas.openxmlformats.org/officeDocument/2006/relationships/hyperlink" Target="https://vk.com/fonduf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fonduf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://givingtuesday.ru&amp;post=-156623191_4&amp;cc_key=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15566"/>
            <a:ext cx="6552728" cy="28083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650AA"/>
                </a:solidFill>
                <a:latin typeface="Times New Roman" pitchFamily="18" charset="0"/>
                <a:cs typeface="Times New Roman" pitchFamily="18" charset="0"/>
              </a:rPr>
              <a:t>Международный день благотворительности </a:t>
            </a:r>
            <a:br>
              <a:rPr lang="ru-RU" sz="4000" b="1" dirty="0" smtClean="0">
                <a:solidFill>
                  <a:srgbClr val="0650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650AA"/>
                </a:solidFill>
                <a:latin typeface="Times New Roman" pitchFamily="18" charset="0"/>
                <a:cs typeface="Times New Roman" pitchFamily="18" charset="0"/>
              </a:rPr>
              <a:t>и инициатива </a:t>
            </a:r>
            <a:br>
              <a:rPr lang="ru-RU" sz="4000" b="1" dirty="0" smtClean="0">
                <a:solidFill>
                  <a:srgbClr val="0650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650AA"/>
                </a:solidFill>
                <a:latin typeface="Times New Roman" pitchFamily="18" charset="0"/>
                <a:cs typeface="Times New Roman" pitchFamily="18" charset="0"/>
              </a:rPr>
              <a:t>«ЩЕДРЫЙ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ВТОРНИК»</a:t>
            </a:r>
            <a:r>
              <a:rPr lang="ru-RU" sz="4000" dirty="0" smtClean="0">
                <a:solidFill>
                  <a:srgbClr val="0650A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650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650AA"/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4000" b="1" dirty="0">
              <a:solidFill>
                <a:srgbClr val="0650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изнание 2.jpg"/>
          <p:cNvPicPr>
            <a:picLocks noChangeAspect="1"/>
          </p:cNvPicPr>
          <p:nvPr/>
        </p:nvPicPr>
        <p:blipFill>
          <a:blip r:embed="rId2" cstate="print"/>
          <a:srcRect l="6105" t="11250" r="1677" b="21251"/>
          <a:stretch>
            <a:fillRect/>
          </a:stretch>
        </p:blipFill>
        <p:spPr>
          <a:xfrm>
            <a:off x="4788024" y="4299942"/>
            <a:ext cx="3960440" cy="432048"/>
          </a:xfrm>
          <a:prstGeom prst="rect">
            <a:avLst/>
          </a:prstGeom>
        </p:spPr>
      </p:pic>
      <p:pic>
        <p:nvPicPr>
          <p:cNvPr id="6145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9942"/>
            <a:ext cx="1732667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416824" cy="85725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Приглашаем всех жителей 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республики присоединиться </a:t>
            </a:r>
            <a:b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к Международной </a:t>
            </a: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акции #</a:t>
            </a:r>
            <a:r>
              <a:rPr lang="ru-RU" sz="2200" b="1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ЩедрыйВторник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7614"/>
            <a:ext cx="8229600" cy="33944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Вы </a:t>
            </a:r>
            <a:r>
              <a:rPr lang="ru-RU" sz="2400" dirty="0">
                <a:latin typeface="Times New Roman"/>
                <a:ea typeface="Times New Roman"/>
              </a:rPr>
              <a:t>можете организовать свое мероприятие или поддержать любую </a:t>
            </a:r>
            <a:r>
              <a:rPr lang="ru-RU" sz="2400" dirty="0" smtClean="0">
                <a:latin typeface="Times New Roman"/>
                <a:ea typeface="Times New Roman"/>
              </a:rPr>
              <a:t>другую организацию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Использовать социальные </a:t>
            </a:r>
            <a:r>
              <a:rPr lang="ru-RU" sz="2400" dirty="0">
                <a:latin typeface="Times New Roman"/>
                <a:ea typeface="Times New Roman"/>
              </a:rPr>
              <a:t>сети для вовлечения друзей и коллег в </a:t>
            </a:r>
            <a:r>
              <a:rPr lang="ru-RU" sz="2400" dirty="0" smtClean="0">
                <a:latin typeface="Times New Roman"/>
                <a:ea typeface="Times New Roman"/>
              </a:rPr>
              <a:t>благотворительность,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Можете выбрать </a:t>
            </a:r>
            <a:r>
              <a:rPr lang="ru-RU" sz="2400" dirty="0">
                <a:latin typeface="Times New Roman"/>
                <a:ea typeface="Times New Roman"/>
              </a:rPr>
              <a:t>одно или несколько направлений, которые предлагает Вам «Общественный фонд развития города» Уфы.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761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5979"/>
            <a:ext cx="7427168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акции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«Общественного фонда развития города» Уфы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49028"/>
            <a:ext cx="7546032" cy="29829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– детям!»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«Щедрая мелочь»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«Гонки без опасностей»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«Незабываемые встречи с Дедом Морозом,    с игровой программой»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7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7149480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акции в городе Уфа и Республике Башкортостан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легким родам «Маленькое чудо»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лекции для будущих родителей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«Потерь нет»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театральной студией творческого развития Константина Хабенского готовят благотворительный спектакль «Питер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центр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детей-инвалидов планирует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конные игры для ребят с ограниченными возможностями здоровья.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Региональной Общественной организации по развитию акробатики Спортивный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красочное спортивное мероприятие с участием юных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7494"/>
            <a:ext cx="8229600" cy="46805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общественная организация «Будь всегда рядом»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устроит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танцевальный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примут участие 400 человек. Также будут проведены творческие мастер-классы,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ярмарка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концерт.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 ООО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«Всероссийское добровольное пожарное общество» планирует организовать благотворительный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-моб, а также навестить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детского отделения Республиканского ожогового центра.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Башкирское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республиканское отделение Российского детского фонда запланировало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благотворительной акции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сбору канцелярских товаров для воспитанников детских социальных учреждений.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1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7534"/>
            <a:ext cx="8013576" cy="4093836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детских, подростковых и молодежных клубов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Комитета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молодежи Администрации ГО г.Уфа РБ проведут различные благотворительные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Школа №71 волонтерский отряд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мастер-классы для ребят.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дополнительного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«Стиль»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творческие мастер-классы для детей и родителей. Также запланировано благотворительное оказание услуг в сфере красоты: маникюр, услуги парикмахера и т.д.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центр «Жизнь 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навестить пациентов Городской детской клинической больницы №17 и организовать для них веселый праздник.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 паллиативной помощи «Ваша сиделка»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организовано занятие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правильного ухода для сиделок, социальных работников и всех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желающих.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другое…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4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00151"/>
            <a:ext cx="8280920" cy="33944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Принимая участие </a:t>
            </a:r>
            <a:r>
              <a:rPr lang="ru-RU" sz="2400" dirty="0">
                <a:latin typeface="Times New Roman"/>
                <a:ea typeface="Times New Roman"/>
              </a:rPr>
              <a:t>в благотворительности, не забывайте делать фотографии и размещать их в социальных сетях с </a:t>
            </a:r>
            <a:r>
              <a:rPr lang="ru-RU" sz="2400" dirty="0" err="1">
                <a:latin typeface="Times New Roman"/>
                <a:ea typeface="Times New Roman"/>
              </a:rPr>
              <a:t>хештегом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#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</a:rPr>
              <a:t>Щедрый</a:t>
            </a:r>
            <a:r>
              <a:rPr lang="ru-RU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Вторник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#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</a:rPr>
              <a:t>Щедрая</a:t>
            </a:r>
            <a:r>
              <a:rPr lang="ru-RU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Уфа</a:t>
            </a:r>
            <a:r>
              <a:rPr lang="ru-RU" sz="2400" dirty="0">
                <a:latin typeface="Times New Roman"/>
                <a:ea typeface="Times New Roman"/>
              </a:rPr>
              <a:t> и 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#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Times New Roman"/>
              </a:rPr>
              <a:t>Щедрый</a:t>
            </a:r>
            <a:r>
              <a:rPr lang="ru-RU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Башкортостан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Все </a:t>
            </a:r>
            <a:r>
              <a:rPr lang="ru-RU" sz="2400" dirty="0">
                <a:latin typeface="Times New Roman"/>
                <a:ea typeface="Times New Roman"/>
              </a:rPr>
              <a:t>новости о добрых и щедрых </a:t>
            </a:r>
            <a:r>
              <a:rPr lang="ru-RU" sz="2400" dirty="0" smtClean="0">
                <a:latin typeface="Times New Roman"/>
                <a:ea typeface="Times New Roman"/>
              </a:rPr>
              <a:t>делах, размещенные </a:t>
            </a:r>
            <a:r>
              <a:rPr lang="ru-RU" sz="2400" dirty="0">
                <a:latin typeface="Times New Roman"/>
                <a:ea typeface="Times New Roman"/>
              </a:rPr>
              <a:t>с этими </a:t>
            </a:r>
            <a:r>
              <a:rPr lang="ru-RU" sz="2400" dirty="0" err="1" smtClean="0">
                <a:latin typeface="Times New Roman"/>
                <a:ea typeface="Times New Roman"/>
              </a:rPr>
              <a:t>хештегами</a:t>
            </a:r>
            <a:r>
              <a:rPr lang="ru-RU" sz="2400" dirty="0" smtClean="0">
                <a:latin typeface="Times New Roman"/>
                <a:ea typeface="Times New Roman"/>
              </a:rPr>
              <a:t>, </a:t>
            </a:r>
            <a:r>
              <a:rPr lang="ru-RU" sz="2400" dirty="0">
                <a:latin typeface="Times New Roman"/>
                <a:ea typeface="Times New Roman"/>
              </a:rPr>
              <a:t>будут размещены на официальном сайте givingtuesday.ru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939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394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«Щедрый вторник» прошел  под девизом «Благотворительность, доступная каждому».  И действительно, каждый участник мероприятия смог выбрать для себя интересную и удобную форму в благотворительности, в которой он захотел принять участие.</a:t>
            </a:r>
          </a:p>
          <a:p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483518"/>
            <a:ext cx="7416824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#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ЩедрыйВторник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– 2016 с Фондом «ОФРГ»</a:t>
            </a:r>
            <a:b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Как это было…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9502"/>
            <a:ext cx="7560840" cy="8572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фотозона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03599"/>
            <a:ext cx="4114800" cy="33910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18368C"/>
                </a:solidFill>
                <a:latin typeface="Times New Roman" pitchFamily="18" charset="0"/>
                <a:cs typeface="Times New Roman" pitchFamily="18" charset="0"/>
              </a:rPr>
              <a:t>     Все желающие за благотворительный взнос могли сделать красивое фото на память в компании мимов – профессиональных артистов театра         «</a:t>
            </a:r>
            <a:r>
              <a:rPr lang="en-US" dirty="0" smtClean="0">
                <a:solidFill>
                  <a:srgbClr val="18368C"/>
                </a:solidFill>
                <a:latin typeface="Times New Roman" pitchFamily="18" charset="0"/>
                <a:cs typeface="Times New Roman" pitchFamily="18" charset="0"/>
              </a:rPr>
              <a:t>De Buffo</a:t>
            </a:r>
            <a:r>
              <a:rPr lang="ru-RU" dirty="0" smtClean="0">
                <a:solidFill>
                  <a:srgbClr val="18368C"/>
                </a:solidFill>
                <a:latin typeface="Times New Roman" pitchFamily="18" charset="0"/>
                <a:cs typeface="Times New Roman" pitchFamily="18" charset="0"/>
              </a:rPr>
              <a:t>» -  на фоне зимней сказки.</a:t>
            </a:r>
          </a:p>
          <a:p>
            <a:endParaRPr lang="ru-RU" dirty="0"/>
          </a:p>
        </p:txBody>
      </p:sp>
      <p:pic>
        <p:nvPicPr>
          <p:cNvPr id="4098" name="Picture 2" descr="D:\Офрг\d\исходящие\Щедрый вторник\Фото от Паши\1600-Logo-JPEG\5D-20161129-IMG_4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23529"/>
            <a:ext cx="4392488" cy="292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pic>
        <p:nvPicPr>
          <p:cNvPr id="9" name="Рисунок 8" descr="Признание 2.jpg"/>
          <p:cNvPicPr>
            <a:picLocks noChangeAspect="1"/>
          </p:cNvPicPr>
          <p:nvPr/>
        </p:nvPicPr>
        <p:blipFill>
          <a:blip r:embed="rId5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Офрг\d\исходящие\Щедрый вторник\Фото от Паши\4000-Logo-JPEG\5D-20161129-IMG_4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1511"/>
            <a:ext cx="6780378" cy="452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Офрг\d\исходящие\Щедрый вторник\Фото от Паши\4000-Logo-JPEG\5D-20161129-IMG_4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9543"/>
            <a:ext cx="2736838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D:\Офрг\d\исходящие\Щедрый вторник\Фото от Паши\4000-Logo-JPEG\5D-20161129-IMG_4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8" y="771551"/>
            <a:ext cx="5942937" cy="4011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ризнание 2.jpg"/>
          <p:cNvPicPr>
            <a:picLocks noChangeAspect="1"/>
          </p:cNvPicPr>
          <p:nvPr/>
        </p:nvPicPr>
        <p:blipFill>
          <a:blip r:embed="rId4" cstate="print"/>
          <a:srcRect l="6105" t="11250" r="1677" b="21251"/>
          <a:stretch>
            <a:fillRect/>
          </a:stretch>
        </p:blipFill>
        <p:spPr>
          <a:xfrm>
            <a:off x="5220072" y="339502"/>
            <a:ext cx="3456384" cy="377060"/>
          </a:xfrm>
          <a:prstGeom prst="rect">
            <a:avLst/>
          </a:prstGeom>
        </p:spPr>
      </p:pic>
      <p:pic>
        <p:nvPicPr>
          <p:cNvPr id="10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4" y="339503"/>
            <a:ext cx="1443889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9502"/>
            <a:ext cx="8013576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Щедрый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Всемирный день благотворительности, основная цель которого заключается в развитии культуры благотворительности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339447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#Щедрый вторник (#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GivingTuesday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четыре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назад и уже получила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странах мира.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вторник ноября миллионы людей 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мире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совершают самые разные действия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 благотворительных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 информацию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в социальных сетях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отличная возможность для НКО еще раз заявить о себе, организовать свое собственное мероприятие и привлечь новых сторонников.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 благотворительность новых людей, рассказать, что помогать – просто. Иногда достаточно просто поделиться информацией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ваши друзья тоже присоединились к доброму делу.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3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Офрг\d\исходящие\Щедрый вторник\Фото от Паши\1600-Logo-JPEG\5D-20161129-IMG_4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55526"/>
            <a:ext cx="6336704" cy="422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5"/>
            <a:ext cx="7437512" cy="1577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картин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Арт-класса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Елены Любименко.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9623"/>
            <a:ext cx="4104456" cy="33878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18368C"/>
                </a:solidFill>
                <a:latin typeface="Times New Roman" pitchFamily="18" charset="0"/>
                <a:cs typeface="Times New Roman" pitchFamily="18" charset="0"/>
              </a:rPr>
              <a:t>Участники мероприятия смогли познакомиться с прекрасными работами непрофессиональных художников и погрузиться в волшебный мир искусства.</a:t>
            </a:r>
          </a:p>
        </p:txBody>
      </p:sp>
      <p:pic>
        <p:nvPicPr>
          <p:cNvPr id="5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pic>
        <p:nvPicPr>
          <p:cNvPr id="6" name="Рисунок 5" descr="Признание 2.jpg"/>
          <p:cNvPicPr>
            <a:picLocks noChangeAspect="1"/>
          </p:cNvPicPr>
          <p:nvPr/>
        </p:nvPicPr>
        <p:blipFill>
          <a:blip r:embed="rId3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  <p:pic>
        <p:nvPicPr>
          <p:cNvPr id="3074" name="Picture 2" descr="D:\Офрг\d\исходящие\Достояние столицы\Достояние столицы 2016\Фото для слайд-шоу\Фото для слайд-шоу\IMG_5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7615"/>
            <a:ext cx="4536506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Щедрый «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БлагоБазар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Офрг\d\исходящие\фотографии\Щедрый Вторник\IMG_6321.JPG"/>
          <p:cNvPicPr>
            <a:picLocks noChangeAspect="1" noChangeArrowheads="1"/>
          </p:cNvPicPr>
          <p:nvPr/>
        </p:nvPicPr>
        <p:blipFill>
          <a:blip r:embed="rId2" cstate="print"/>
          <a:srcRect t="9202" r="1939" b="5448"/>
          <a:stretch>
            <a:fillRect/>
          </a:stretch>
        </p:blipFill>
        <p:spPr bwMode="auto">
          <a:xfrm>
            <a:off x="3851920" y="1059583"/>
            <a:ext cx="49639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ризнание 2.jpg"/>
          <p:cNvPicPr>
            <a:picLocks noChangeAspect="1"/>
          </p:cNvPicPr>
          <p:nvPr/>
        </p:nvPicPr>
        <p:blipFill>
          <a:blip r:embed="rId3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  <p:pic>
        <p:nvPicPr>
          <p:cNvPr id="10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1203599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акции могли прогуляться по тематическим улицам, совершить приятные покупки  и принять участие в творческих мастер-классах за благотворительное пожертвование.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55526"/>
            <a:ext cx="7715200" cy="403909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«Ремесленной улице» посетители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БлагоБазара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символическую плату смогли поучаствовать в творческих мастер-классах и своими руками сделать красивые новогодние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аплликации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 волонтерским отрядом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научиться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твистингу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скрутить из воздушных шаров забавные фигуры вместе с отделением «Российской скаутской организации» в РБ, научиться изобразительному искусству , освоить технику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сделать красочные цветы, создать изысканные цветочные украшения в технике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фоамарин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 «Городом Мастеров», научиться искусству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слушателей Народного университета третьего возраста, расписать сумки вместе с клубом прикладной экологии «Без Затей».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«Сувенирная лавка»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pic>
        <p:nvPicPr>
          <p:cNvPr id="5" name="Рисунок 4" descr="Признание 2.jpg"/>
          <p:cNvPicPr>
            <a:picLocks noChangeAspect="1"/>
          </p:cNvPicPr>
          <p:nvPr/>
        </p:nvPicPr>
        <p:blipFill>
          <a:blip r:embed="rId3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  <p:pic>
        <p:nvPicPr>
          <p:cNvPr id="21507" name="Picture 3" descr="D:\Офрг\d\исходящие\фотографии\Щедрый Вторник\IMG_6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59582"/>
            <a:ext cx="4783785" cy="318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D:\Офрг\d\исходящие\фотографии\Щедрый Вторник\IMG_6296.JPG"/>
          <p:cNvPicPr>
            <a:picLocks noChangeAspect="1" noChangeArrowheads="1"/>
          </p:cNvPicPr>
          <p:nvPr/>
        </p:nvPicPr>
        <p:blipFill>
          <a:blip r:embed="rId5" cstate="print"/>
          <a:srcRect t="6061" b="9091"/>
          <a:stretch>
            <a:fillRect/>
          </a:stretch>
        </p:blipFill>
        <p:spPr bwMode="auto">
          <a:xfrm>
            <a:off x="5796136" y="1059582"/>
            <a:ext cx="2504849" cy="318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Офрг\d\исходящие\фотографии\Щедрый Вторник\IMG_6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11510"/>
            <a:ext cx="6016503" cy="401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pic>
        <p:nvPicPr>
          <p:cNvPr id="6" name="Рисунок 5" descr="Признание 2.jpg"/>
          <p:cNvPicPr>
            <a:picLocks noChangeAspect="1"/>
          </p:cNvPicPr>
          <p:nvPr/>
        </p:nvPicPr>
        <p:blipFill>
          <a:blip r:embed="rId4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Офрг\d\исходящие\фотографии\Щедрый Вторник\IMG_6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7534"/>
            <a:ext cx="576064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изнание 2.jpg"/>
          <p:cNvPicPr>
            <a:picLocks noChangeAspect="1"/>
          </p:cNvPicPr>
          <p:nvPr/>
        </p:nvPicPr>
        <p:blipFill>
          <a:blip r:embed="rId4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  <p:pic>
        <p:nvPicPr>
          <p:cNvPr id="6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71800" y="123478"/>
            <a:ext cx="414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«Лавка сладостей»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«Образовательной улице» состоялась презентация современных обучающих программ. Все желающие могли получить консультацию специалистов в сфере семьи и детства.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желающие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благотворительное пожертвование смогли принять участие в беспроигрышной лотерее и получить приятные призы.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фойе 2 этажа работала Почта Деда Мороза. Секретная служба принимала письма о хороших и добрых делах от участников Детского республиканского проекта «Письмо Деду Морозу».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знание 2.jpg"/>
          <p:cNvPicPr>
            <a:picLocks noChangeAspect="1"/>
          </p:cNvPicPr>
          <p:nvPr/>
        </p:nvPicPr>
        <p:blipFill>
          <a:blip r:embed="rId2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  <p:pic>
        <p:nvPicPr>
          <p:cNvPr id="5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pic>
        <p:nvPicPr>
          <p:cNvPr id="23555" name="Picture 3" descr="C:\Users\Администратор\Desktop\щв п\IMG_6275.JPG"/>
          <p:cNvPicPr>
            <a:picLocks noChangeAspect="1" noChangeArrowheads="1"/>
          </p:cNvPicPr>
          <p:nvPr/>
        </p:nvPicPr>
        <p:blipFill>
          <a:blip r:embed="rId4" cstate="print"/>
          <a:srcRect l="3333" r="1667"/>
          <a:stretch>
            <a:fillRect/>
          </a:stretch>
        </p:blipFill>
        <p:spPr bwMode="auto">
          <a:xfrm>
            <a:off x="179512" y="987574"/>
            <a:ext cx="4351083" cy="305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D:\Офрг\d\исходящие\фотографии\Щедрый Вторник\IMG_6323.JPG"/>
          <p:cNvPicPr>
            <a:picLocks noChangeAspect="1" noChangeArrowheads="1"/>
          </p:cNvPicPr>
          <p:nvPr/>
        </p:nvPicPr>
        <p:blipFill>
          <a:blip r:embed="rId5" cstate="print"/>
          <a:srcRect r="3817"/>
          <a:stretch>
            <a:fillRect/>
          </a:stretch>
        </p:blipFill>
        <p:spPr bwMode="auto">
          <a:xfrm>
            <a:off x="4499992" y="987574"/>
            <a:ext cx="4328725" cy="307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31840" y="339502"/>
            <a:ext cx="3372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«Модная лавка»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«Лавка предсказаний»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Офрг\d\исходящие\Щедрый вторник\Фото от Школы № 79\IMG_5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15567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D:\Офрг\d\исходящие\фотографии\Щедрый Вторник\IMG_6307.JPG"/>
          <p:cNvPicPr>
            <a:picLocks noChangeAspect="1" noChangeArrowheads="1"/>
          </p:cNvPicPr>
          <p:nvPr/>
        </p:nvPicPr>
        <p:blipFill>
          <a:blip r:embed="rId3" cstate="print"/>
          <a:srcRect b="12000"/>
          <a:stretch>
            <a:fillRect/>
          </a:stretch>
        </p:blipFill>
        <p:spPr bwMode="auto">
          <a:xfrm>
            <a:off x="5940152" y="915566"/>
            <a:ext cx="26730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pic>
        <p:nvPicPr>
          <p:cNvPr id="7" name="Рисунок 6" descr="Признание 2.jpg"/>
          <p:cNvPicPr>
            <a:picLocks noChangeAspect="1"/>
          </p:cNvPicPr>
          <p:nvPr/>
        </p:nvPicPr>
        <p:blipFill>
          <a:blip r:embed="rId5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8013576" cy="50405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Щедрый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России.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30243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#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прошел в России 29 ноября 2016 года. В нем приняли участие более 900 организаций (НКО, бизнес,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структуры, редакции СМИ, коллективы театров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инициативе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присоединились регионы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пунктах нашей страны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77911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«Беспроигрышная лотерея»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D:\Офрг\d\исходящие\фонд\ЛОГОТИП ФОНДА без рам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4" y="4443959"/>
            <a:ext cx="1443889" cy="360040"/>
          </a:xfrm>
          <a:prstGeom prst="rect">
            <a:avLst/>
          </a:prstGeom>
          <a:noFill/>
        </p:spPr>
      </p:pic>
      <p:pic>
        <p:nvPicPr>
          <p:cNvPr id="5" name="Рисунок 4" descr="Признание 2.jpg"/>
          <p:cNvPicPr>
            <a:picLocks noChangeAspect="1"/>
          </p:cNvPicPr>
          <p:nvPr/>
        </p:nvPicPr>
        <p:blipFill>
          <a:blip r:embed="rId3" cstate="print"/>
          <a:srcRect l="6105" t="11250" r="1677" b="21251"/>
          <a:stretch>
            <a:fillRect/>
          </a:stretch>
        </p:blipFill>
        <p:spPr>
          <a:xfrm>
            <a:off x="5292080" y="4443958"/>
            <a:ext cx="3456384" cy="377060"/>
          </a:xfrm>
          <a:prstGeom prst="rect">
            <a:avLst/>
          </a:prstGeom>
        </p:spPr>
      </p:pic>
      <p:pic>
        <p:nvPicPr>
          <p:cNvPr id="26627" name="Picture 3" descr="D:\Офрг\d\исходящие\Щедрый вторник\Фото от Школы № 79\IMG_50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-918" t="2223"/>
          <a:stretch>
            <a:fillRect/>
          </a:stretch>
        </p:blipFill>
        <p:spPr bwMode="auto">
          <a:xfrm>
            <a:off x="1835696" y="915566"/>
            <a:ext cx="5360808" cy="3462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7534"/>
            <a:ext cx="8229600" cy="396044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19.00 в Большом зале Городского Дворца культуры состоялся благотворительный концерт, посвященный Дню Матери. Солисты и творческие коллективы ГДК подарили милым мамам нашего города и их семьям настоящий праздник. Лирические и душевные композиции в исполнении профессиональных солистов Дворца культуры, яркие зажигательные номера от детских коллективов, завораживающие хореографические номера, полюбившиеся песни – концерт затронул струны души каждого человека, сидящего в зале.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Olga\исходящие\Щедрый вторник\щв п\5D-20161129-IMG_48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7"/>
          <a:stretch/>
        </p:blipFill>
        <p:spPr bwMode="auto">
          <a:xfrm>
            <a:off x="395536" y="153606"/>
            <a:ext cx="4176464" cy="22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Olga\исходящие\Щедрый вторник\щв п\5D-20161129-IMG_48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17885"/>
          <a:stretch/>
        </p:blipFill>
        <p:spPr bwMode="auto">
          <a:xfrm>
            <a:off x="5076056" y="153607"/>
            <a:ext cx="3695419" cy="22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Olga\исходящие\Щедрый вторник\щв п\5D-20161129-IMG_49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4" b="13048"/>
          <a:stretch/>
        </p:blipFill>
        <p:spPr bwMode="auto">
          <a:xfrm>
            <a:off x="459331" y="2494478"/>
            <a:ext cx="5328592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Olga\исходящие\Щедрый вторник\Фото от Паши\вторая партия\1600-1-Logo-JPEG\5D-20161129-IMG_48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11650" r="29507"/>
          <a:stretch/>
        </p:blipFill>
        <p:spPr bwMode="auto">
          <a:xfrm>
            <a:off x="6228184" y="2494479"/>
            <a:ext cx="2305408" cy="2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15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lga\исходящие\Щедрый вторник\щв п\5D-20161129-IMG_47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 bwMode="auto">
          <a:xfrm>
            <a:off x="899592" y="195485"/>
            <a:ext cx="7456820" cy="46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78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5526"/>
            <a:ext cx="7344816" cy="8572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инициативы #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23678"/>
            <a:ext cx="8229600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социального, культурного и экономического развития Уфы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«Общественный фонд развития города»,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Уфа, ул. Российская, 108, тел.: 8 (347) 277-15-40, 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Сайт: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fondufa.ru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Эл. почта: fondufa@mail.ru. 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 в соц. сетях:     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https://vk.com/fondufa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</a:t>
            </a:r>
          </a:p>
          <a:p>
            <a:pPr marL="0" indent="0" algn="ctr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https://vk.com/club156623191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ctr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https://www.facebook.com/fondufa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3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Щедрый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- 2016 в городе Уфа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43558"/>
            <a:ext cx="8229600" cy="40324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Организаторами благотворительных мероприятий, проводимых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стали: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социального, культурного и экономического развития Уфы «Общественный фонд развития города»,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образовательный фонд «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Мархамат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«Потерь нет»,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Благотворительная Общественная организация «Будь всегда рядом»,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Общество помощи детям «Возможность»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волонтерские отряды, некоторые  коммерческие организации  и т.д.</a:t>
            </a:r>
          </a:p>
        </p:txBody>
      </p:sp>
    </p:spTree>
    <p:extLst>
      <p:ext uri="{BB962C8B-B14F-4D97-AF65-F5344CB8AC3E}">
        <p14:creationId xmlns:p14="http://schemas.microsoft.com/office/powerpoint/2010/main" val="428199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5979"/>
            <a:ext cx="7715200" cy="8572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партнером инициативы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Щедрый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givingtuesday.ru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доступна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ссылке:  http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щедрыйвторник.рф/how-to-participate.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регистрации разместить логотип своей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логотип и информация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размещена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сайте дает организации возможность 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в рамках инициативы #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отмечать 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интерактивной карте http://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givingtuesday.ru/news-list#askCity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8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6"/>
            <a:ext cx="8229600" cy="339447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Разместите свое событие на интерактивной карте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инициативы. Обязательно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геолокацию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определите тип мероприятия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или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закрытое).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Размещайте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 своего мероприятия на сайте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givingtuesday.ru.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пресс-релиз о своем мероприятии и отправьте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дружественные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Подключите к освещению своего события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 вас есть эта возможность.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Пригласите хорошего фотографа, чтобы отснять ваше мероприятие.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 своем мероприятии в социальных сетях.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пост релиз о том, как прошло ваше мероприятие и каких результатов удалось достичь. Используйте фотографии!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участие в Неделе Признаний и привлекайте партнеров поддержать вашу инициативу. </a:t>
            </a:r>
          </a:p>
        </p:txBody>
      </p:sp>
    </p:spTree>
    <p:extLst>
      <p:ext uri="{BB962C8B-B14F-4D97-AF65-F5344CB8AC3E}">
        <p14:creationId xmlns:p14="http://schemas.microsoft.com/office/powerpoint/2010/main" val="103871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7494"/>
            <a:ext cx="7211144" cy="5655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признаний 22-28 ноября 2017 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43558"/>
            <a:ext cx="8208912" cy="40324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знаем, что в нашей стране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благотворительностью занимаются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лишь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немногие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рассказывают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друзьям и знакомым. В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обществе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поселился стереотип о том,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благотворительность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тихой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Мы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знаем, что личный пример друзей, знакомых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коллег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членов семьи – лучшее средство для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новых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к благотворительности. Именно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инициативы #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Неделе признаний, которая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пройдет с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по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ноября, рассказать друзьям о том,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благотворительные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вы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поддерживаете, и пригласить их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это вместе с вами.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это будет послание, что не нужно стесняться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делах и тем более делать их. Наоборот,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признания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вдохновят нас на то, чтобы как можно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появилось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больше историй помощи,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сочувствия и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сопереживания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среди друзей вашего НКО есть публичные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персоны (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музыканты, актеры, журналисты),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им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вас в #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достаточно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свою фотографию с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признанием о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они поддерживают вашу НКО и просят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подписчиков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поддержать вашу деятельность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 с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хештегом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можно добавить свою историю и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«Почему нужно рассказывать о добрых делах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?». </a:t>
            </a:r>
          </a:p>
        </p:txBody>
      </p:sp>
    </p:spTree>
    <p:extLst>
      <p:ext uri="{BB962C8B-B14F-4D97-AF65-F5344CB8AC3E}">
        <p14:creationId xmlns:p14="http://schemas.microsoft.com/office/powerpoint/2010/main" val="203731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93" y="483518"/>
            <a:ext cx="8229600" cy="63757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может сделать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персона?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#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помогаете. Сфотографироваться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табличкой и разместить фотографию в социальных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#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НеделяПризнаний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22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ноября.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почему вы считаете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надо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«признаваться»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добрых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 том, какую благотворительную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вы планируете поддержать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ноября 2017 г.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 descr="\\Olga\исходящие\Щедрый вторник\Стиль\Признания\1476953167_1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82708"/>
            <a:ext cx="2546617" cy="18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6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15566"/>
            <a:ext cx="7509520" cy="3816424"/>
          </a:xfrm>
        </p:spPr>
        <p:txBody>
          <a:bodyPr numCol="2"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или корпоративное  пожертвование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спортивные мероприятия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Волонтерские акции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концерты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средств, вещей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-моб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или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или аукцион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обучение, консультации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животным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акции и т.д.</a:t>
            </a:r>
          </a:p>
        </p:txBody>
      </p:sp>
    </p:spTree>
    <p:extLst>
      <p:ext uri="{BB962C8B-B14F-4D97-AF65-F5344CB8AC3E}">
        <p14:creationId xmlns:p14="http://schemas.microsoft.com/office/powerpoint/2010/main" val="3578057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1323</Words>
  <Application>Microsoft Office PowerPoint</Application>
  <PresentationFormat>Экран (16:9)</PresentationFormat>
  <Paragraphs>118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Международный день благотворительности  и инициатива  «ЩЕДРЫЙ ВТОРНИК» 2017 г.</vt:lpstr>
      <vt:lpstr>#ЩедрыйВторник —          Всемирный день благотворительности, основная цель которого заключается в развитии культуры благотворительности.</vt:lpstr>
      <vt:lpstr>#ЩедрыйВторник в России.          </vt:lpstr>
      <vt:lpstr>#ЩедрыйВторник - 2016 в городе Уфа</vt:lpstr>
      <vt:lpstr>Как стать партнером инициативы  #ЩедрыйВторник </vt:lpstr>
      <vt:lpstr>Продвижение</vt:lpstr>
      <vt:lpstr>Неделя признаний 22-28 ноября 2017 г.</vt:lpstr>
      <vt:lpstr>Что конкретно может сделать публичная персона? </vt:lpstr>
      <vt:lpstr>Идеи</vt:lpstr>
      <vt:lpstr>Приглашаем всех жителей республики присоединиться  к Международной акции #ЩедрыйВторник</vt:lpstr>
      <vt:lpstr>Благотворительные акции  «Общественного фонда развития города» Уфы</vt:lpstr>
      <vt:lpstr>Благотворительные акции в городе Уфа и Республике Башкортостан</vt:lpstr>
      <vt:lpstr>Презентация PowerPoint</vt:lpstr>
      <vt:lpstr>Презентация PowerPoint</vt:lpstr>
      <vt:lpstr>Важно:</vt:lpstr>
      <vt:lpstr>#ЩедрыйВторник – 2016 с Фондом «ОФРГ» Как это было…</vt:lpstr>
      <vt:lpstr>Профессиональная фотозона</vt:lpstr>
      <vt:lpstr>Презентация PowerPoint</vt:lpstr>
      <vt:lpstr>Презентация PowerPoint</vt:lpstr>
      <vt:lpstr>Презентация PowerPoint</vt:lpstr>
      <vt:lpstr>Выставка картин Арт-класса Елены Любименко. </vt:lpstr>
      <vt:lpstr>Щедрый «БлагоБазар»</vt:lpstr>
      <vt:lpstr>Презентация PowerPoint</vt:lpstr>
      <vt:lpstr>«Сувенирная лавка» </vt:lpstr>
      <vt:lpstr>Презентация PowerPoint</vt:lpstr>
      <vt:lpstr>Презентация PowerPoint</vt:lpstr>
      <vt:lpstr>Презентация PowerPoint</vt:lpstr>
      <vt:lpstr>Презентация PowerPoint</vt:lpstr>
      <vt:lpstr>«Лавка предсказаний» </vt:lpstr>
      <vt:lpstr>«Беспроигрышная лотерея»</vt:lpstr>
      <vt:lpstr>Презентация PowerPoint</vt:lpstr>
      <vt:lpstr>Презентация PowerPoint</vt:lpstr>
      <vt:lpstr>Презентация PowerPoint</vt:lpstr>
      <vt:lpstr>Региональный координатор проведения инициативы #ЩедрыйВторник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БЛАГОТВОРИТЕЛЬНОЕ МЕРОПРИЯТИЕ  «ЩЕДРЫЙ ВТОРНИК» 29 ноября 2016г</dc:title>
  <dc:creator>Admin</dc:creator>
  <cp:lastModifiedBy>1</cp:lastModifiedBy>
  <cp:revision>30</cp:revision>
  <cp:lastPrinted>2017-11-14T05:21:23Z</cp:lastPrinted>
  <dcterms:created xsi:type="dcterms:W3CDTF">2017-05-18T10:15:33Z</dcterms:created>
  <dcterms:modified xsi:type="dcterms:W3CDTF">2017-11-14T09:15:20Z</dcterms:modified>
</cp:coreProperties>
</file>